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32400000" cy="4320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400000" cy="43200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400000" cy="4500000"/>
          </a:xfrm>
          <a:prstGeom prst="rect">
            <a:avLst/>
          </a:prstGeom>
          <a:solidFill>
            <a:srgbClr val="5C0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4500000"/>
            <a:ext cx="32400000" cy="162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sotipo-crem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000" y="684000"/>
            <a:ext cx="3024000" cy="302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80000" y="432000"/>
            <a:ext cx="25380000" cy="3744000"/>
          </a:xfrm>
          <a:prstGeom prst="rect">
            <a:avLst/>
          </a:prstGeom>
          <a:noFill/>
        </p:spPr>
        <p:txBody>
          <a:bodyPr wrap="square" anchor="ctr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2200" b="0" i="0">
                <a:solidFill>
                  <a:srgbClr val="D8B6C2"/>
                </a:solidFill>
                <a:latin typeface="Times New Roman"/>
              </a:rPr>
              <a:t>CEFMA 2026  ·  CONFERENCIA EXPRESS 2026  ·  15–16 SEP 2026</a:t>
            </a:r>
          </a:p>
          <a:p>
            <a:pPr algn="l">
              <a:lnSpc>
                <a:spcPct val="95000"/>
              </a:lnSpc>
              <a:spcBef>
                <a:spcPts val="0"/>
              </a:spcBef>
              <a:spcAft>
                <a:spcPts val="1400"/>
              </a:spcAft>
            </a:pPr>
            <a:r>
              <a:rPr sz="6200" b="1" i="0">
                <a:solidFill>
                  <a:srgbClr val="F5EFE7"/>
                </a:solidFill>
                <a:latin typeface="Times New Roman"/>
              </a:rPr>
              <a:t>[ Título de tu trabajo — claro y específico ]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3000" b="1" i="0">
                <a:solidFill>
                  <a:srgbClr val="F5EFE7"/>
                </a:solidFill>
                <a:latin typeface="Times New Roman"/>
              </a:rPr>
              <a:t>[ Nombre Apellido</a:t>
            </a:r>
            <a:r>
              <a:rPr sz="3000" b="1" i="0" baseline="30000">
                <a:solidFill>
                  <a:srgbClr val="F5EFE7"/>
                </a:solidFill>
                <a:latin typeface="Times New Roman"/>
              </a:rPr>
              <a:t>1</a:t>
            </a:r>
            <a:r>
              <a:rPr sz="3000" b="1" i="0">
                <a:solidFill>
                  <a:srgbClr val="F5EFE7"/>
                </a:solidFill>
                <a:latin typeface="Times New Roman"/>
              </a:rPr>
              <a:t>,  Nombre Apellido</a:t>
            </a:r>
            <a:r>
              <a:rPr sz="3000" b="1" i="0" baseline="30000">
                <a:solidFill>
                  <a:srgbClr val="F5EFE7"/>
                </a:solidFill>
                <a:latin typeface="Times New Roman"/>
              </a:rPr>
              <a:t>2</a:t>
            </a:r>
            <a:r>
              <a:rPr sz="3000" b="1" i="0">
                <a:solidFill>
                  <a:srgbClr val="F5EFE7"/>
                </a:solidFill>
                <a:latin typeface="Times New Roman"/>
              </a:rPr>
              <a:t> ]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200" b="0" i="0" baseline="30000">
                <a:solidFill>
                  <a:srgbClr val="D8B6C2"/>
                </a:solidFill>
                <a:latin typeface="Times New Roman"/>
              </a:rPr>
              <a:t>1</a:t>
            </a:r>
            <a:r>
              <a:rPr sz="2200" b="0" i="0">
                <a:solidFill>
                  <a:srgbClr val="D8B6C2"/>
                </a:solidFill>
                <a:latin typeface="Times New Roman"/>
              </a:rPr>
              <a:t> [ Institución, ciudad, país ]   </a:t>
            </a:r>
            <a:r>
              <a:rPr sz="2200" b="0" i="0" baseline="30000">
                <a:solidFill>
                  <a:srgbClr val="D8B6C2"/>
                </a:solidFill>
                <a:latin typeface="Times New Roman"/>
              </a:rPr>
              <a:t>2</a:t>
            </a:r>
            <a:r>
              <a:rPr sz="2200" b="0" i="0">
                <a:solidFill>
                  <a:srgbClr val="D8B6C2"/>
                </a:solidFill>
                <a:latin typeface="Times New Roman"/>
              </a:rPr>
              <a:t> [ Institución, ciudad, país ]</a:t>
            </a:r>
          </a:p>
        </p:txBody>
      </p:sp>
      <p:sp>
        <p:nvSpPr>
          <p:cNvPr id="7" name="Rectangle 6"/>
          <p:cNvSpPr/>
          <p:nvPr/>
        </p:nvSpPr>
        <p:spPr>
          <a:xfrm>
            <a:off x="1440000" y="5112000"/>
            <a:ext cx="9360000" cy="2304000"/>
          </a:xfrm>
          <a:prstGeom prst="rect">
            <a:avLst/>
          </a:prstGeom>
          <a:solidFill>
            <a:srgbClr val="FFFFFF"/>
          </a:solidFill>
          <a:ln w="19050">
            <a:solidFill>
              <a:srgbClr val="5C0F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440000" y="5112000"/>
            <a:ext cx="180000" cy="2304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72000" y="5112000"/>
            <a:ext cx="8784000" cy="2304000"/>
          </a:xfrm>
          <a:prstGeom prst="rect">
            <a:avLst/>
          </a:prstGeom>
          <a:noFill/>
        </p:spPr>
        <p:txBody>
          <a:bodyPr wrap="square" anchor="ctr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4000" b="1" i="0">
                <a:solidFill>
                  <a:srgbClr val="6B6B6B"/>
                </a:solidFill>
                <a:latin typeface="Times New Roman"/>
              </a:rPr>
              <a:t>[ dato ]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000" b="0" i="0">
                <a:solidFill>
                  <a:srgbClr val="6B6B6B"/>
                </a:solidFill>
                <a:latin typeface="Times New Roman"/>
              </a:rPr>
              <a:t>[ qué representa ]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520000" y="5112000"/>
            <a:ext cx="9360000" cy="2304000"/>
          </a:xfrm>
          <a:prstGeom prst="rect">
            <a:avLst/>
          </a:prstGeom>
          <a:solidFill>
            <a:srgbClr val="FFFFFF"/>
          </a:solidFill>
          <a:ln w="19050">
            <a:solidFill>
              <a:srgbClr val="5C0F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1520000" y="5112000"/>
            <a:ext cx="180000" cy="2304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952000" y="5112000"/>
            <a:ext cx="8784000" cy="2304000"/>
          </a:xfrm>
          <a:prstGeom prst="rect">
            <a:avLst/>
          </a:prstGeom>
          <a:noFill/>
        </p:spPr>
        <p:txBody>
          <a:bodyPr wrap="square" anchor="ctr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4000" b="1" i="0">
                <a:solidFill>
                  <a:srgbClr val="6B6B6B"/>
                </a:solidFill>
                <a:latin typeface="Times New Roman"/>
              </a:rPr>
              <a:t>[ dato ]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000" b="0" i="0">
                <a:solidFill>
                  <a:srgbClr val="6B6B6B"/>
                </a:solidFill>
                <a:latin typeface="Times New Roman"/>
              </a:rPr>
              <a:t>[ qué representa ]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600000" y="5112000"/>
            <a:ext cx="9360000" cy="2304000"/>
          </a:xfrm>
          <a:prstGeom prst="rect">
            <a:avLst/>
          </a:prstGeom>
          <a:solidFill>
            <a:srgbClr val="FFFFFF"/>
          </a:solidFill>
          <a:ln w="19050">
            <a:solidFill>
              <a:srgbClr val="5C0F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1600000" y="5112000"/>
            <a:ext cx="180000" cy="2304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032000" y="5112000"/>
            <a:ext cx="8784000" cy="2304000"/>
          </a:xfrm>
          <a:prstGeom prst="rect">
            <a:avLst/>
          </a:prstGeom>
          <a:noFill/>
        </p:spPr>
        <p:txBody>
          <a:bodyPr wrap="square" anchor="ctr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4000" b="1" i="0">
                <a:solidFill>
                  <a:srgbClr val="6B6B6B"/>
                </a:solidFill>
                <a:latin typeface="Times New Roman"/>
              </a:rPr>
              <a:t>[ dato ]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000" b="0" i="0">
                <a:solidFill>
                  <a:srgbClr val="6B6B6B"/>
                </a:solidFill>
                <a:latin typeface="Times New Roman"/>
              </a:rPr>
              <a:t>[ qué representa 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40000" y="7560000"/>
            <a:ext cx="29520000" cy="432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600" b="0" i="1">
                <a:solidFill>
                  <a:srgbClr val="6B6B6B"/>
                </a:solidFill>
                <a:latin typeface="Times New Roman"/>
              </a:rPr>
              <a:t>Fila opcional de datos destacados — bórrala si tu trabajo no la necesita.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40000" y="8532000"/>
            <a:ext cx="180000" cy="540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835999" y="8460000"/>
            <a:ext cx="13824000" cy="792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4000" b="1" i="0">
                <a:solidFill>
                  <a:srgbClr val="5C0F2E"/>
                </a:solidFill>
                <a:latin typeface="Times New Roman"/>
              </a:rPr>
              <a:t>Resumen · Abstract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40000" y="9324000"/>
            <a:ext cx="14220000" cy="720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0" i="0">
                <a:solidFill>
                  <a:srgbClr val="6B6B6B"/>
                </a:solidFill>
                <a:latin typeface="Times New Roman"/>
              </a:rPr>
              <a:t>[ 4–6 líneas: el problema que abordas, qué hiciste y el hallazgo principal. Sustituye todo el texto gris entre corchetes. ]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40000" y="13572000"/>
            <a:ext cx="180000" cy="540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835999" y="13500000"/>
            <a:ext cx="13824000" cy="792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4000" b="1" i="0">
                <a:solidFill>
                  <a:srgbClr val="5C0F2E"/>
                </a:solidFill>
                <a:latin typeface="Times New Roman"/>
              </a:rPr>
              <a:t>Introducción · Introduction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40000" y="14364000"/>
            <a:ext cx="14220000" cy="720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0" i="0">
                <a:solidFill>
                  <a:srgbClr val="6B6B6B"/>
                </a:solidFill>
                <a:latin typeface="Times New Roman"/>
              </a:rPr>
              <a:t>[ Contexto y objetivo del trabajo. ¿Por qué importa? ¿Qué hueco llena? ]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440000" y="18432000"/>
            <a:ext cx="180000" cy="540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835999" y="18360000"/>
            <a:ext cx="13824000" cy="792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4000" b="1" i="0">
                <a:solidFill>
                  <a:srgbClr val="5C0F2E"/>
                </a:solidFill>
                <a:latin typeface="Times New Roman"/>
              </a:rPr>
              <a:t>Metodología · Methodology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40000" y="19224000"/>
            <a:ext cx="14220000" cy="720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0" i="0">
                <a:solidFill>
                  <a:srgbClr val="6B6B6B"/>
                </a:solidFill>
                <a:latin typeface="Times New Roman"/>
              </a:rPr>
              <a:t>[ Materiales, técnicas y procedimiento. Escríbelo de forma reproducible. ]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440000" y="22500000"/>
            <a:ext cx="14220000" cy="15480000"/>
          </a:xfrm>
          <a:prstGeom prst="rect">
            <a:avLst/>
          </a:prstGeom>
          <a:solidFill>
            <a:srgbClr val="F3F0EC"/>
          </a:solidFill>
          <a:ln w="19050">
            <a:solidFill>
              <a:srgbClr val="6B6B6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40000" y="22500000"/>
            <a:ext cx="14220000" cy="15480000"/>
          </a:xfrm>
          <a:prstGeom prst="rect">
            <a:avLst/>
          </a:prstGeom>
          <a:noFill/>
        </p:spPr>
        <p:txBody>
          <a:bodyPr wrap="square" anchor="ctr" lIns="36000" rIns="36000" tIns="36000" bIns="36000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sz="2400" b="0" i="1">
                <a:solidFill>
                  <a:srgbClr val="6B6B6B"/>
                </a:solidFill>
                <a:latin typeface="Times New Roman"/>
              </a:rPr>
              <a:t>[ Figura 1 — arrastra aquí tu imagen o gráfica 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40000" y="38160000"/>
            <a:ext cx="14220000" cy="503999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000" b="0" i="1">
                <a:solidFill>
                  <a:srgbClr val="6B6B6B"/>
                </a:solidFill>
                <a:latin typeface="Times New Roman"/>
              </a:rPr>
              <a:t>[ Fig. 1. Pie de figura: describe brevemente qué se muestra. ]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6740000" y="8532000"/>
            <a:ext cx="180000" cy="540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7136000" y="8460000"/>
            <a:ext cx="13824000" cy="792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4000" b="1" i="0">
                <a:solidFill>
                  <a:srgbClr val="5C0F2E"/>
                </a:solidFill>
                <a:latin typeface="Times New Roman"/>
              </a:rPr>
              <a:t>Resultados · Results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740000" y="9324000"/>
            <a:ext cx="14220000" cy="720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0" i="0">
                <a:solidFill>
                  <a:srgbClr val="6B6B6B"/>
                </a:solidFill>
                <a:latin typeface="Times New Roman"/>
              </a:rPr>
              <a:t>[ Presenta tus resultados con claridad y apóyate en las figuras. Destaca lo más importante. ]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6740000" y="12420000"/>
            <a:ext cx="14220000" cy="15840000"/>
          </a:xfrm>
          <a:prstGeom prst="rect">
            <a:avLst/>
          </a:prstGeom>
          <a:solidFill>
            <a:srgbClr val="F3F0EC"/>
          </a:solidFill>
          <a:ln w="19050">
            <a:solidFill>
              <a:srgbClr val="6B6B6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6740000" y="12420000"/>
            <a:ext cx="14220000" cy="15840000"/>
          </a:xfrm>
          <a:prstGeom prst="rect">
            <a:avLst/>
          </a:prstGeom>
          <a:noFill/>
        </p:spPr>
        <p:txBody>
          <a:bodyPr wrap="square" anchor="ctr" lIns="36000" rIns="36000" tIns="36000" bIns="36000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sz="2400" b="0" i="1">
                <a:solidFill>
                  <a:srgbClr val="6B6B6B"/>
                </a:solidFill>
                <a:latin typeface="Times New Roman"/>
              </a:rPr>
              <a:t>[ Figura 2 — arrastra aquí tu gráfica de resultados ]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740000" y="28440000"/>
            <a:ext cx="14220000" cy="503999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000" b="0" i="1">
                <a:solidFill>
                  <a:srgbClr val="6B6B6B"/>
                </a:solidFill>
                <a:latin typeface="Times New Roman"/>
              </a:rPr>
              <a:t>[ Fig. 2. Pie de figura. ]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6740000" y="29340000"/>
            <a:ext cx="180000" cy="540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7136000" y="29268000"/>
            <a:ext cx="13824000" cy="792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4000" b="1" i="0">
                <a:solidFill>
                  <a:srgbClr val="5C0F2E"/>
                </a:solidFill>
                <a:latin typeface="Times New Roman"/>
              </a:rPr>
              <a:t>Conclusiones · Conclusions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740000" y="30132000"/>
            <a:ext cx="14220000" cy="720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0" i="0">
                <a:solidFill>
                  <a:srgbClr val="6B6B6B"/>
                </a:solidFill>
                <a:latin typeface="Times New Roman"/>
              </a:rPr>
              <a:t>[ 3–4 líneas con lo que se concluye y su implicación práctica. ]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6740000" y="34200000"/>
            <a:ext cx="180000" cy="540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7136000" y="34128000"/>
            <a:ext cx="13824000" cy="792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4000" b="1" i="0">
                <a:solidFill>
                  <a:srgbClr val="5C0F2E"/>
                </a:solidFill>
                <a:latin typeface="Times New Roman"/>
              </a:rPr>
              <a:t>Referencias · References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740000" y="34992000"/>
            <a:ext cx="14220000" cy="720000"/>
          </a:xfrm>
          <a:prstGeom prst="rect">
            <a:avLst/>
          </a:prstGeom>
          <a:noFill/>
        </p:spPr>
        <p:txBody>
          <a:bodyPr wrap="square" anchor="t" lIns="36000" rIns="36000" tIns="36000" bIns="360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000" b="0" i="0">
                <a:solidFill>
                  <a:srgbClr val="6B6B6B"/>
                </a:solidFill>
                <a:latin typeface="Times New Roman"/>
              </a:rPr>
              <a:t>[1]  [ Autor(es). Título. Revista, vol, páginas, año. DOI ]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000" b="0" i="0">
                <a:solidFill>
                  <a:srgbClr val="6B6B6B"/>
                </a:solidFill>
                <a:latin typeface="Times New Roman"/>
              </a:rPr>
              <a:t>[2]  [ … ]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000" b="0" i="0">
                <a:solidFill>
                  <a:srgbClr val="6B6B6B"/>
                </a:solidFill>
                <a:latin typeface="Times New Roman"/>
              </a:rPr>
              <a:t>[3]  [ … ]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40572000"/>
            <a:ext cx="32400000" cy="162000"/>
          </a:xfrm>
          <a:prstGeom prst="rect">
            <a:avLst/>
          </a:prstGeom>
          <a:solidFill>
            <a:srgbClr val="069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0" y="40734000"/>
            <a:ext cx="32400000" cy="2466000"/>
          </a:xfrm>
          <a:prstGeom prst="rect">
            <a:avLst/>
          </a:prstGeom>
          <a:solidFill>
            <a:srgbClr val="5C0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440000" y="40734000"/>
            <a:ext cx="23760000" cy="2466000"/>
          </a:xfrm>
          <a:prstGeom prst="rect">
            <a:avLst/>
          </a:prstGeom>
          <a:noFill/>
        </p:spPr>
        <p:txBody>
          <a:bodyPr wrap="square" anchor="ctr" lIns="36000" rIns="36000" tIns="36000" bIns="360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400" b="1" i="0">
                <a:solidFill>
                  <a:srgbClr val="F5EFE7"/>
                </a:solidFill>
                <a:latin typeface="Times New Roman"/>
              </a:rPr>
              <a:t>Conferencia Express 2026 — Física de Materiales y sus Aplicaciones en Energía y Medio Ambiente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200" b="0" i="0">
                <a:solidFill>
                  <a:srgbClr val="D8B6C2"/>
                </a:solidFill>
                <a:latin typeface="Times New Roman"/>
              </a:rPr>
              <a:t>15–16 de septiembre de 2026  ·  Virtual  ·  cefma2026@cefma.com.mx  ·  cefma.com.mx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8080000" y="41004000"/>
            <a:ext cx="1908000" cy="190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B6C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28080000" y="41004000"/>
            <a:ext cx="1908000" cy="1908000"/>
          </a:xfrm>
          <a:prstGeom prst="rect">
            <a:avLst/>
          </a:prstGeom>
          <a:noFill/>
        </p:spPr>
        <p:txBody>
          <a:bodyPr wrap="square" anchor="ctr" lIns="36000" rIns="36000" tIns="36000" bIns="36000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6B"/>
                </a:solidFill>
                <a:latin typeface="Times New Roman"/>
              </a:rPr>
              <a:t>[ QR
opcional 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